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58" r:id="rId4"/>
    <p:sldId id="278" r:id="rId5"/>
    <p:sldId id="281" r:id="rId6"/>
    <p:sldId id="257" r:id="rId7"/>
    <p:sldId id="259" r:id="rId8"/>
    <p:sldId id="260" r:id="rId9"/>
    <p:sldId id="274" r:id="rId10"/>
    <p:sldId id="283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68" r:id="rId23"/>
    <p:sldId id="275" r:id="rId24"/>
    <p:sldId id="276" r:id="rId25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1pPr>
    <a:lvl2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2pPr>
    <a:lvl3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3pPr>
    <a:lvl4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4pPr>
    <a:lvl5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5pPr>
    <a:lvl6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6pPr>
    <a:lvl7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7pPr>
    <a:lvl8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8pPr>
    <a:lvl9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D9E3E9"/>
          </a:solidFill>
        </a:fill>
      </a:tcStyle>
    </a:wholeTbl>
    <a:band2H>
      <a:tcTxStyle/>
      <a:tcStyle>
        <a:tcBdr/>
        <a:fill>
          <a:solidFill>
            <a:srgbClr val="EDF1F4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ECD6D3"/>
          </a:solidFill>
        </a:fill>
      </a:tcStyle>
    </a:wholeTbl>
    <a:band2H>
      <a:tcTxStyle/>
      <a:tcStyle>
        <a:tcBdr/>
        <a:fill>
          <a:solidFill>
            <a:srgbClr val="F6ECEA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E9EDDA"/>
          </a:solidFill>
        </a:fill>
      </a:tcStyle>
    </a:wholeTbl>
    <a:band2H>
      <a:tcTxStyle/>
      <a:tcStyle>
        <a:tcBdr/>
        <a:fill>
          <a:solidFill>
            <a:srgbClr val="F4F6ED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5E0033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0033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18" y="4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526748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457200" y="0"/>
            <a:ext cx="5600700" cy="47117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457200" y="4851400"/>
            <a:ext cx="5600700" cy="490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5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87400" y="36149"/>
            <a:ext cx="11430000" cy="28741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87400" y="2705537"/>
            <a:ext cx="5486400" cy="58411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正文级别 5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40862"/>
            <a:ext cx="11430000" cy="246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05537"/>
            <a:ext cx="11430000" cy="584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53492" y="9131300"/>
            <a:ext cx="285116" cy="3302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2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1pPr>
      <a:lvl2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2pPr>
      <a:lvl3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3pPr>
      <a:lvl4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4pPr>
      <a:lvl5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5pPr>
      <a:lvl6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6pPr>
      <a:lvl7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7pPr>
      <a:lvl8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8pPr>
      <a:lvl9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85776" y="-451792"/>
            <a:ext cx="11259616" cy="498100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549148">
              <a:defRPr sz="1800">
                <a:solidFill>
                  <a:srgbClr val="000000"/>
                </a:solidFill>
                <a:effectLst/>
              </a:defRPr>
            </a:pPr>
            <a:r>
              <a:rPr sz="8800" dirty="0" err="1" smtClean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踩踏事故</a:t>
            </a:r>
            <a:r>
              <a:rPr lang="zh-CN" altLang="en-US" sz="8800" dirty="0" smtClean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的</a:t>
            </a:r>
            <a:r>
              <a:rPr lang="en-US" altLang="zh-CN" sz="8800" dirty="0" smtClean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en-US" altLang="zh-CN" sz="8800" dirty="0" smtClean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sz="8800" dirty="0" err="1" smtClean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自救</a:t>
            </a:r>
            <a:r>
              <a:rPr lang="zh-CN" altLang="en-US" sz="8800" dirty="0" smtClean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与</a:t>
            </a:r>
            <a:r>
              <a:rPr sz="8800" dirty="0" err="1" smtClean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互救</a:t>
            </a:r>
            <a:endParaRPr sz="8800" dirty="0">
              <a:solidFill>
                <a:schemeClr val="bg2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889000" y="6400800"/>
            <a:ext cx="11430000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E5E5E"/>
                </a:solidFill>
              </a:rPr>
              <a:t>2015年11月26日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385952" y="9131300"/>
            <a:ext cx="220195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FFFFFF"/>
                </a:solidFill>
              </a:rPr>
              <a:t>1</a:t>
            </a:fld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57493" y="700336"/>
            <a:ext cx="11430000" cy="8604448"/>
          </a:xfrm>
        </p:spPr>
        <p:txBody>
          <a:bodyPr>
            <a:normAutofit/>
          </a:bodyPr>
          <a:lstStyle/>
          <a:p>
            <a:pPr algn="l"/>
            <a:r>
              <a:rPr lang="zh-CN" altLang="en-US" sz="6000" dirty="0" smtClean="0"/>
              <a:t>二</a:t>
            </a:r>
            <a:r>
              <a:rPr lang="zh-CN" altLang="en-US" sz="6000" dirty="0" smtClean="0"/>
              <a:t>、方法</a:t>
            </a:r>
            <a:r>
              <a:rPr lang="zh-CN" altLang="en-US" sz="6000" dirty="0" smtClean="0"/>
              <a:t>：</a:t>
            </a:r>
            <a:endParaRPr lang="en-US" altLang="zh-CN" sz="6000" dirty="0" smtClean="0"/>
          </a:p>
          <a:p>
            <a:pPr algn="l"/>
            <a:r>
              <a:rPr lang="en-US" altLang="zh-CN" sz="6000" dirty="0"/>
              <a:t> </a:t>
            </a:r>
            <a:r>
              <a:rPr lang="en-US" altLang="zh-CN" sz="6000" dirty="0" smtClean="0"/>
              <a:t>        </a:t>
            </a:r>
          </a:p>
          <a:p>
            <a:pPr algn="l"/>
            <a:r>
              <a:rPr lang="zh-CN" altLang="en-US" sz="6000" dirty="0" smtClean="0"/>
              <a:t>（一）自救</a:t>
            </a:r>
            <a:r>
              <a:rPr lang="en-US" altLang="zh-CN" sz="3200" dirty="0"/>
              <a:t>  </a:t>
            </a:r>
            <a:r>
              <a:rPr lang="en-US" altLang="zh-CN" sz="3200" dirty="0" smtClean="0"/>
              <a:t>  </a:t>
            </a:r>
            <a:r>
              <a:rPr lang="en-US" altLang="zh-CN" sz="3200" dirty="0" smtClean="0"/>
              <a:t> 1</a:t>
            </a:r>
            <a:r>
              <a:rPr lang="zh-CN" altLang="en-US" sz="3200" dirty="0" smtClean="0"/>
              <a:t>、双手护盾</a:t>
            </a:r>
            <a:endParaRPr lang="en-US" altLang="zh-CN" sz="3200" dirty="0" smtClean="0"/>
          </a:p>
          <a:p>
            <a:pPr algn="l"/>
            <a:r>
              <a:rPr lang="en-US" altLang="zh-CN" sz="3200" dirty="0"/>
              <a:t> </a:t>
            </a:r>
            <a:r>
              <a:rPr lang="en-US" altLang="zh-CN" sz="3200" dirty="0" smtClean="0"/>
              <a:t>                      2</a:t>
            </a:r>
            <a:r>
              <a:rPr lang="zh-CN" altLang="en-US" sz="3200" dirty="0" smtClean="0"/>
              <a:t>、单手护盾</a:t>
            </a:r>
            <a:endParaRPr lang="en-US" altLang="zh-CN" sz="3200" dirty="0" smtClean="0"/>
          </a:p>
          <a:p>
            <a:pPr algn="l"/>
            <a:r>
              <a:rPr lang="en-US" altLang="zh-CN" sz="3200" dirty="0" smtClean="0"/>
              <a:t>                       3</a:t>
            </a:r>
            <a:r>
              <a:rPr lang="zh-CN" altLang="en-US" sz="3200" dirty="0" smtClean="0"/>
              <a:t>、掩面护盾</a:t>
            </a:r>
            <a:endParaRPr lang="en-US" altLang="zh-CN" sz="3200" dirty="0" smtClean="0"/>
          </a:p>
          <a:p>
            <a:pPr algn="l"/>
            <a:r>
              <a:rPr lang="en-US" altLang="zh-CN" sz="3200" dirty="0" smtClean="0"/>
              <a:t>                       4</a:t>
            </a:r>
            <a:r>
              <a:rPr lang="zh-CN" altLang="en-US" sz="3200" dirty="0" smtClean="0"/>
              <a:t>、多人护盾</a:t>
            </a:r>
            <a:endParaRPr lang="en-US" altLang="zh-CN" sz="3200" dirty="0" smtClean="0"/>
          </a:p>
          <a:p>
            <a:pPr algn="l"/>
            <a:r>
              <a:rPr lang="en-US" altLang="zh-CN" sz="3200" dirty="0" smtClean="0"/>
              <a:t>                       5</a:t>
            </a:r>
            <a:r>
              <a:rPr lang="zh-CN" altLang="en-US" sz="3200" dirty="0" smtClean="0"/>
              <a:t>、虾球状蜷缩</a:t>
            </a:r>
            <a:endParaRPr lang="en-US" altLang="zh-CN" sz="3200" dirty="0" smtClean="0"/>
          </a:p>
          <a:p>
            <a:pPr algn="l"/>
            <a:r>
              <a:rPr lang="en-US" altLang="zh-CN" sz="3200" dirty="0"/>
              <a:t> </a:t>
            </a:r>
            <a:r>
              <a:rPr lang="en-US" altLang="zh-CN" sz="3200" dirty="0" smtClean="0"/>
              <a:t>                      6</a:t>
            </a:r>
            <a:r>
              <a:rPr lang="zh-CN" altLang="en-US" sz="3200" dirty="0" smtClean="0"/>
              <a:t>、伺机起身</a:t>
            </a:r>
            <a:endParaRPr lang="en-US" altLang="zh-CN" sz="6000" dirty="0" smtClean="0"/>
          </a:p>
          <a:p>
            <a:pPr algn="l"/>
            <a:r>
              <a:rPr lang="zh-CN" altLang="en-US" sz="6000" dirty="0" smtClean="0"/>
              <a:t>（二）互救</a:t>
            </a:r>
            <a:r>
              <a:rPr lang="en-US" altLang="zh-CN" sz="6000" dirty="0" smtClean="0"/>
              <a:t>  </a:t>
            </a:r>
            <a:r>
              <a:rPr lang="en-US" altLang="zh-CN" sz="6000" dirty="0" smtClean="0"/>
              <a:t> 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、双手夹肩法</a:t>
            </a:r>
            <a:endParaRPr lang="en-US" altLang="zh-CN" sz="3200" dirty="0" smtClean="0"/>
          </a:p>
          <a:p>
            <a:pPr algn="l"/>
            <a:r>
              <a:rPr lang="en-US" altLang="zh-CN" sz="3200" dirty="0"/>
              <a:t> </a:t>
            </a:r>
            <a:r>
              <a:rPr lang="en-US" altLang="zh-CN" sz="3200" dirty="0" smtClean="0"/>
              <a:t>                      2</a:t>
            </a:r>
            <a:r>
              <a:rPr lang="zh-CN" altLang="en-US" sz="3200" dirty="0" smtClean="0"/>
              <a:t>、单手扶腋法</a:t>
            </a:r>
            <a:r>
              <a:rPr lang="en-US" altLang="zh-CN" sz="3200" dirty="0" smtClean="0"/>
              <a:t>                                         </a:t>
            </a:r>
          </a:p>
          <a:p>
            <a:pPr algn="l"/>
            <a:r>
              <a:rPr lang="en-US" altLang="zh-CN" sz="3200" dirty="0" smtClean="0"/>
              <a:t>                       3</a:t>
            </a:r>
            <a:r>
              <a:rPr lang="zh-CN" altLang="en-US" sz="3200" dirty="0" smtClean="0"/>
              <a:t>、抱团伏行法</a:t>
            </a:r>
            <a:endParaRPr lang="en-US" altLang="zh-CN" sz="3200" dirty="0" smtClean="0"/>
          </a:p>
          <a:p>
            <a:pPr algn="l"/>
            <a:r>
              <a:rPr lang="en-US" altLang="zh-CN" sz="3200" dirty="0"/>
              <a:t> </a:t>
            </a:r>
            <a:r>
              <a:rPr lang="en-US" altLang="zh-CN" sz="3200" dirty="0" smtClean="0"/>
              <a:t>                      </a:t>
            </a:r>
            <a:r>
              <a:rPr lang="zh-CN" altLang="zh-CN" sz="3200" dirty="0" smtClean="0"/>
              <a:t>4、</a:t>
            </a:r>
            <a:r>
              <a:rPr lang="zh-CN" altLang="en-US" sz="3200" dirty="0" smtClean="0"/>
              <a:t>环抱拖行法</a:t>
            </a:r>
            <a:r>
              <a:rPr lang="en-US" altLang="zh-CN" sz="3200" dirty="0" smtClean="0"/>
              <a:t>                                         </a:t>
            </a:r>
            <a:endParaRPr lang="en-US" altLang="zh-CN" sz="3200" dirty="0"/>
          </a:p>
          <a:p>
            <a:pPr algn="l"/>
            <a:r>
              <a:rPr lang="en-US" altLang="zh-CN" sz="3200" dirty="0"/>
              <a:t>       </a:t>
            </a:r>
          </a:p>
          <a:p>
            <a:pPr algn="l"/>
            <a:endParaRPr lang="zh-CN" altLang="en-US" sz="6000" dirty="0"/>
          </a:p>
        </p:txBody>
      </p:sp>
      <p:pic>
        <p:nvPicPr>
          <p:cNvPr id="4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4608" y="2788568"/>
            <a:ext cx="3602045" cy="34936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2337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-2570608" y="2572544"/>
            <a:ext cx="11430000" cy="1270000"/>
          </a:xfrm>
          <a:prstGeom prst="rect">
            <a:avLst/>
          </a:prstGeom>
        </p:spPr>
        <p:txBody>
          <a:bodyPr/>
          <a:lstStyle>
            <a:lvl1pPr defTabSz="537463">
              <a:defRPr sz="7176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altLang="zh-CN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zh-CN" altLang="en-US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、</a:t>
            </a:r>
            <a:r>
              <a:rPr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双手</a:t>
            </a:r>
            <a:r>
              <a:rPr sz="7176" dirty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护盾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1029792" y="4236421"/>
            <a:ext cx="4320480" cy="293950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4000" dirty="0" smtClean="0">
                <a:solidFill>
                  <a:srgbClr val="5E5E5E"/>
                </a:solidFill>
              </a:rPr>
              <a:t>要领：使双手弯曲，手掌抱紧头部，手肘向外，形成一个天然的防护盾。</a:t>
            </a:r>
            <a:r>
              <a:rPr sz="4000" dirty="0" smtClean="0">
                <a:solidFill>
                  <a:srgbClr val="5E5E5E"/>
                </a:solidFill>
              </a:rPr>
              <a:t> </a:t>
            </a:r>
            <a:endParaRPr sz="4000" dirty="0">
              <a:solidFill>
                <a:srgbClr val="5E5E5E"/>
              </a:solidFill>
            </a:endParaRPr>
          </a:p>
        </p:txBody>
      </p:sp>
      <p:pic>
        <p:nvPicPr>
          <p:cNvPr id="75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304" y="1498600"/>
            <a:ext cx="6028411" cy="5541930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6021133" y="8940800"/>
            <a:ext cx="137034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11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3768" y="484312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（一）自救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7.png"/>
          <p:cNvPicPr/>
          <p:nvPr/>
        </p:nvPicPr>
        <p:blipFill>
          <a:blip r:embed="rId2">
            <a:extLst/>
          </a:blip>
          <a:srcRect b="17558"/>
          <a:stretch>
            <a:fillRect/>
          </a:stretch>
        </p:blipFill>
        <p:spPr>
          <a:xfrm>
            <a:off x="6687601" y="813343"/>
            <a:ext cx="5090012" cy="4165055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79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1281" y="4950542"/>
            <a:ext cx="5118100" cy="3517902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-2451100" y="2343150"/>
            <a:ext cx="11430000" cy="1270000"/>
          </a:xfrm>
          <a:prstGeom prst="rect">
            <a:avLst/>
          </a:prstGeom>
        </p:spPr>
        <p:txBody>
          <a:bodyPr/>
          <a:lstStyle>
            <a:lvl1pPr defTabSz="537463">
              <a:defRPr sz="7176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altLang="zh-CN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zh-CN" altLang="en-US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、</a:t>
            </a:r>
            <a:r>
              <a:rPr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单手</a:t>
            </a:r>
            <a:r>
              <a:rPr sz="7176" dirty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护盾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1029792" y="4254500"/>
            <a:ext cx="5002708" cy="29985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</a:rPr>
              <a:t>要领：又称混合护盾，一手弯曲，手掌抱紧头部，手肘向外，形成一个天然的防护盾。另一手用于拨开迎面而来的的人群或者保护同伴。 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6422504" y="9131300"/>
            <a:ext cx="14709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12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5776" y="484312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（一）自救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1084" y="4436285"/>
            <a:ext cx="5461792" cy="4462430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85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7979" y="552450"/>
            <a:ext cx="5448002" cy="4018842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6" name="Shape 86"/>
          <p:cNvSpPr/>
          <p:nvPr/>
        </p:nvSpPr>
        <p:spPr>
          <a:xfrm>
            <a:off x="453728" y="2644552"/>
            <a:ext cx="5604098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altLang="zh-CN" sz="7800" dirty="0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zh-CN" altLang="en-US" sz="7800" dirty="0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、</a:t>
            </a:r>
            <a:r>
              <a:rPr sz="7800" dirty="0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掩面</a:t>
            </a:r>
            <a:r>
              <a:rPr sz="7800" dirty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护盾</a:t>
            </a:r>
          </a:p>
        </p:txBody>
      </p:sp>
      <p:sp>
        <p:nvSpPr>
          <p:cNvPr id="87" name="Shape 87"/>
          <p:cNvSpPr/>
          <p:nvPr/>
        </p:nvSpPr>
        <p:spPr>
          <a:xfrm>
            <a:off x="1079499" y="4441365"/>
            <a:ext cx="4342781" cy="363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>
            <a:lvl1pPr>
              <a:defRPr sz="40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4000" dirty="0" smtClean="0">
                <a:solidFill>
                  <a:srgbClr val="5E5E5E"/>
                </a:solidFill>
              </a:rPr>
              <a:t>要领：一手弯曲，用肘关节遮住嘴巴和鼻子，手肘朝外，另一手用于拨开人群或采取单手防护盾，保护头部。</a:t>
            </a:r>
            <a:endParaRPr sz="4000" dirty="0">
              <a:solidFill>
                <a:srgbClr val="5E5E5E"/>
              </a:solidFill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6416217" y="9131300"/>
            <a:ext cx="159666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13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7784" y="700336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（一）自救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8384" y="2284512"/>
            <a:ext cx="6317924" cy="4429503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91" name="Shape 91"/>
          <p:cNvSpPr/>
          <p:nvPr/>
        </p:nvSpPr>
        <p:spPr>
          <a:xfrm>
            <a:off x="668079" y="4037108"/>
            <a:ext cx="4307484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3600" dirty="0" smtClean="0">
                <a:solidFill>
                  <a:srgbClr val="5E5E5E"/>
                </a:solidFill>
              </a:rPr>
              <a:t>要领：适用于三人以上的情况。三人互相手勾着手，形成一个保护圈互相支撑依靠，靠外侧的两人将手肘朝外，形成防护盾。</a:t>
            </a:r>
            <a:endParaRPr sz="3600" dirty="0">
              <a:solidFill>
                <a:srgbClr val="5E5E5E"/>
              </a:solidFill>
            </a:endParaRPr>
          </a:p>
        </p:txBody>
      </p:sp>
      <p:sp>
        <p:nvSpPr>
          <p:cNvPr id="92" name="Shape 92"/>
          <p:cNvSpPr/>
          <p:nvPr/>
        </p:nvSpPr>
        <p:spPr>
          <a:xfrm>
            <a:off x="309712" y="2572544"/>
            <a:ext cx="5604098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altLang="zh-CN" sz="7800" dirty="0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zh-CN" altLang="en-US" sz="7800" dirty="0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、多</a:t>
            </a:r>
            <a:r>
              <a:rPr sz="7800" dirty="0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人</a:t>
            </a:r>
            <a:r>
              <a:rPr sz="7800" dirty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护盾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14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9752" y="700336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（一）自救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8424" y="1492424"/>
            <a:ext cx="6019136" cy="7819986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-2066552" y="2500536"/>
            <a:ext cx="11430000" cy="1270000"/>
          </a:xfrm>
          <a:prstGeom prst="rect">
            <a:avLst/>
          </a:prstGeom>
        </p:spPr>
        <p:txBody>
          <a:bodyPr/>
          <a:lstStyle>
            <a:lvl1pPr defTabSz="537463">
              <a:defRPr sz="7176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altLang="zh-CN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zh-CN" altLang="en-US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、</a:t>
            </a:r>
            <a:r>
              <a:rPr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虾球</a:t>
            </a:r>
            <a:r>
              <a:rPr sz="7176" dirty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状蜷缩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6383807" y="9131300"/>
            <a:ext cx="224486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15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1800" y="3919595"/>
            <a:ext cx="4392488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Baskerville"/>
                <a:ea typeface="Baskerville"/>
                <a:cs typeface="Baskerville"/>
                <a:sym typeface="Baskerville"/>
              </a:rPr>
              <a:t>要领：倒地时双手十指交叉相扣，护住后脑和颈椎；两手向外形成防护盾。双膝尽量前屈，护住重要脏器，侧躺在地。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9752" y="844352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（一）自救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-2210568" y="2428528"/>
            <a:ext cx="11430000" cy="1270000"/>
          </a:xfrm>
          <a:prstGeom prst="rect">
            <a:avLst/>
          </a:prstGeom>
        </p:spPr>
        <p:txBody>
          <a:bodyPr/>
          <a:lstStyle>
            <a:lvl1pPr defTabSz="537463">
              <a:defRPr sz="7176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altLang="zh-CN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zh-CN" altLang="en-US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、</a:t>
            </a:r>
            <a:r>
              <a:rPr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伺机</a:t>
            </a:r>
            <a:r>
              <a:rPr sz="7176" dirty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起身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669752" y="4228728"/>
            <a:ext cx="4608512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4000" dirty="0" smtClean="0">
                <a:solidFill>
                  <a:srgbClr val="5E5E5E"/>
                </a:solidFill>
              </a:rPr>
              <a:t>要领：在起身的时候要注意</a:t>
            </a:r>
            <a:r>
              <a:rPr sz="4000" dirty="0" err="1" smtClean="0">
                <a:solidFill>
                  <a:srgbClr val="5E5E5E"/>
                </a:solidFill>
              </a:rPr>
              <a:t>保护脊椎</a:t>
            </a:r>
            <a:r>
              <a:rPr lang="zh-CN" altLang="en-US" sz="4000" dirty="0" smtClean="0">
                <a:solidFill>
                  <a:srgbClr val="5E5E5E"/>
                </a:solidFill>
              </a:rPr>
              <a:t>，在双腿画圈，借助惯性的同时，借助后背两侧肌群的力量，伺机起身。</a:t>
            </a:r>
            <a:endParaRPr sz="4000" dirty="0">
              <a:solidFill>
                <a:srgbClr val="5E5E5E"/>
              </a:solidFill>
            </a:endParaRPr>
          </a:p>
        </p:txBody>
      </p:sp>
      <p:pic>
        <p:nvPicPr>
          <p:cNvPr id="102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0392" y="1708448"/>
            <a:ext cx="5758797" cy="6489490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6374307" y="9131300"/>
            <a:ext cx="243486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16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5736" y="844352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（一）自救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-2642616" y="2860576"/>
            <a:ext cx="11430000" cy="1270000"/>
          </a:xfrm>
          <a:prstGeom prst="rect">
            <a:avLst/>
          </a:prstGeom>
        </p:spPr>
        <p:txBody>
          <a:bodyPr/>
          <a:lstStyle>
            <a:lvl1pPr defTabSz="537463">
              <a:defRPr sz="7176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altLang="zh-CN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zh-CN" altLang="en-US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、双手夹肩法</a:t>
            </a:r>
            <a:endParaRPr sz="7176" dirty="0">
              <a:solidFill>
                <a:srgbClr val="767367"/>
              </a:solidFill>
              <a:effectLst>
                <a:outerShdw blurRad="58420" dist="11684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813768" y="4660776"/>
            <a:ext cx="4526856" cy="42484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4000" dirty="0" smtClean="0">
                <a:solidFill>
                  <a:srgbClr val="5E5E5E"/>
                </a:solidFill>
              </a:rPr>
              <a:t>要领：用双手，夹住同伴的肩膀两侧，手肘朝外，重心稍低，掩护前行。</a:t>
            </a:r>
            <a:endParaRPr sz="4000" dirty="0">
              <a:solidFill>
                <a:srgbClr val="5E5E5E"/>
              </a:solidFill>
            </a:endParaRPr>
          </a:p>
        </p:txBody>
      </p:sp>
      <p:pic>
        <p:nvPicPr>
          <p:cNvPr id="112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8344" y="2212504"/>
            <a:ext cx="5872828" cy="5830535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6361874" y="9131300"/>
            <a:ext cx="26835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17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7744" y="844352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（二）互救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3595" y="2860576"/>
            <a:ext cx="6080504" cy="4509645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-2498600" y="2860576"/>
            <a:ext cx="11430000" cy="1270000"/>
          </a:xfrm>
          <a:prstGeom prst="rect">
            <a:avLst/>
          </a:prstGeom>
        </p:spPr>
        <p:txBody>
          <a:bodyPr/>
          <a:lstStyle>
            <a:lvl1pPr defTabSz="537463">
              <a:defRPr sz="7176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altLang="zh-CN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zh-CN" altLang="en-US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、单手扶腋法</a:t>
            </a:r>
            <a:endParaRPr sz="7176" dirty="0">
              <a:solidFill>
                <a:srgbClr val="767367"/>
              </a:solidFill>
              <a:effectLst>
                <a:outerShdw blurRad="58420" dist="11684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1245816" y="4588768"/>
            <a:ext cx="4104456" cy="31683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 sz="1800">
                <a:solidFill>
                  <a:srgbClr val="000000"/>
                </a:solidFill>
              </a:defRPr>
            </a:pPr>
            <a:r>
              <a:rPr lang="zh-CN" altLang="en-US" sz="4000" dirty="0" smtClean="0">
                <a:solidFill>
                  <a:srgbClr val="5E5E5E"/>
                </a:solidFill>
              </a:rPr>
              <a:t>要领：一手扶住同伴的手肘内侧。另一手从肩膀下穿过，重心稍低，支撑前行。</a:t>
            </a:r>
            <a:endParaRPr sz="4000" dirty="0">
              <a:solidFill>
                <a:srgbClr val="5E5E5E"/>
              </a:solidFill>
            </a:endParaRP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6379336" y="9131300"/>
            <a:ext cx="233427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18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9752" y="772344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（二）互救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4368" y="2716560"/>
            <a:ext cx="6479062" cy="4406306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-2642616" y="2716560"/>
            <a:ext cx="11430000" cy="1270000"/>
          </a:xfrm>
          <a:prstGeom prst="rect">
            <a:avLst/>
          </a:prstGeom>
        </p:spPr>
        <p:txBody>
          <a:bodyPr/>
          <a:lstStyle>
            <a:lvl1pPr defTabSz="537463">
              <a:defRPr sz="7176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altLang="zh-CN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zh-CN" altLang="en-US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、抱团扶行法</a:t>
            </a:r>
            <a:endParaRPr sz="7176" dirty="0">
              <a:solidFill>
                <a:srgbClr val="767367"/>
              </a:solidFill>
              <a:effectLst>
                <a:outerShdw blurRad="58420" dist="11684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1245816" y="4372744"/>
            <a:ext cx="4176464" cy="38671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4000" dirty="0" smtClean="0">
                <a:solidFill>
                  <a:srgbClr val="5E5E5E"/>
                </a:solidFill>
              </a:rPr>
              <a:t>要领：让同伴低头抱住你的身体，一只手穿过他的肩膀下支撑，一只手护住同伴的头部，抱成一团前行。</a:t>
            </a:r>
            <a:endParaRPr sz="4000" dirty="0">
              <a:solidFill>
                <a:srgbClr val="5E5E5E"/>
              </a:solidFill>
            </a:endParaRP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6363271" y="9131300"/>
            <a:ext cx="265558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19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9752" y="844352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（二）互救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7400" y="844352"/>
            <a:ext cx="11430000" cy="8604448"/>
          </a:xfrm>
        </p:spPr>
        <p:txBody>
          <a:bodyPr>
            <a:normAutofit/>
          </a:bodyPr>
          <a:lstStyle/>
          <a:p>
            <a:pPr algn="l"/>
            <a:r>
              <a:rPr lang="zh-CN" altLang="en-US" sz="6000" dirty="0" smtClean="0"/>
              <a:t>一、引言：</a:t>
            </a:r>
            <a:endParaRPr lang="en-US" altLang="zh-CN" sz="6000" dirty="0" smtClean="0"/>
          </a:p>
          <a:p>
            <a:pPr algn="l"/>
            <a:r>
              <a:rPr lang="en-US" altLang="zh-CN" sz="6000" dirty="0"/>
              <a:t> </a:t>
            </a:r>
            <a:r>
              <a:rPr lang="en-US" altLang="zh-CN" sz="6000" dirty="0" smtClean="0"/>
              <a:t>        </a:t>
            </a:r>
          </a:p>
          <a:p>
            <a:pPr algn="l"/>
            <a:r>
              <a:rPr lang="zh-CN" altLang="en-US" sz="6000" dirty="0" smtClean="0"/>
              <a:t>（一）事故案例</a:t>
            </a:r>
            <a:endParaRPr lang="en-US" altLang="zh-CN" sz="6000" dirty="0" smtClean="0"/>
          </a:p>
          <a:p>
            <a:pPr algn="l"/>
            <a:r>
              <a:rPr lang="en-US" altLang="zh-CN" sz="6000" dirty="0"/>
              <a:t> </a:t>
            </a:r>
            <a:r>
              <a:rPr lang="en-US" altLang="zh-CN" sz="6000" dirty="0" smtClean="0"/>
              <a:t>        </a:t>
            </a:r>
          </a:p>
          <a:p>
            <a:pPr algn="l"/>
            <a:r>
              <a:rPr lang="zh-CN" altLang="en-US" sz="6000" dirty="0" smtClean="0"/>
              <a:t>（二）原因分析</a:t>
            </a:r>
            <a:endParaRPr lang="en-US" altLang="zh-CN" sz="6000" dirty="0" smtClean="0"/>
          </a:p>
          <a:p>
            <a:pPr algn="l"/>
            <a:r>
              <a:rPr lang="en-US" altLang="zh-CN" sz="6000" dirty="0" smtClean="0"/>
              <a:t>         </a:t>
            </a:r>
          </a:p>
          <a:p>
            <a:pPr algn="l"/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93332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8384" y="2212504"/>
            <a:ext cx="6129728" cy="5264284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-2642616" y="2860576"/>
            <a:ext cx="11430000" cy="1270000"/>
          </a:xfrm>
          <a:prstGeom prst="rect">
            <a:avLst/>
          </a:prstGeom>
        </p:spPr>
        <p:txBody>
          <a:bodyPr/>
          <a:lstStyle>
            <a:lvl1pPr defTabSz="537463">
              <a:defRPr sz="7176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altLang="zh-CN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zh-CN" altLang="en-US" sz="7176" dirty="0" smtClean="0">
                <a:solidFill>
                  <a:srgbClr val="767367"/>
                </a:solidFill>
                <a:effectLst>
                  <a:outerShdw blurRad="58420" dist="11684" dir="5400000" rotWithShape="0">
                    <a:srgbClr val="000000">
                      <a:alpha val="30000"/>
                    </a:srgbClr>
                  </a:outerShdw>
                </a:effectLst>
              </a:rPr>
              <a:t>、环抱拖行法</a:t>
            </a:r>
            <a:endParaRPr sz="7176" dirty="0">
              <a:solidFill>
                <a:srgbClr val="767367"/>
              </a:solidFill>
              <a:effectLst>
                <a:outerShdw blurRad="58420" dist="11684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669752" y="4815840"/>
            <a:ext cx="4912172" cy="35751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zh-CN" altLang="en-US" sz="4000" dirty="0" smtClean="0">
                <a:solidFill>
                  <a:srgbClr val="5E5E5E"/>
                </a:solidFill>
              </a:rPr>
              <a:t>要领：将伤者的身体放正，两手穿过伤者肩膀下，双手紧握，将伤者拖拽。</a:t>
            </a:r>
            <a:endParaRPr sz="4000" dirty="0">
              <a:solidFill>
                <a:srgbClr val="5E5E5E"/>
              </a:solidFill>
            </a:endParaRP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6374587" y="9131300"/>
            <a:ext cx="242926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20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1760" y="772344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（二）互救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1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80928"/>
            <a:ext cx="4607756" cy="2804585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1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328" y="2721642"/>
            <a:ext cx="4700400" cy="3065716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2" name="image2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328" y="5663188"/>
            <a:ext cx="4700400" cy="4088832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3" name="image2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24600" y="387350"/>
            <a:ext cx="4607756" cy="5474133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4" name="image23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30459" y="5536696"/>
            <a:ext cx="4700400" cy="3937440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6369558" y="9131300"/>
            <a:ext cx="252985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21</a:t>
            </a:fld>
            <a:endParaRPr sz="2200">
              <a:solidFill>
                <a:srgbClr val="5E5E5E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9900" y="1860589"/>
            <a:ext cx="7802723" cy="5956222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07" name="image1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2350" y="5257800"/>
            <a:ext cx="2095500" cy="2095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6380175" y="9131300"/>
            <a:ext cx="23175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22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2423" y="482937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（二）互救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987101" y="2656881"/>
            <a:ext cx="11246498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一、第</a:t>
            </a:r>
            <a:r>
              <a:rPr lang="zh-CN" altLang="en-US"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一时间向外界传递信息：</a:t>
            </a:r>
            <a:r>
              <a:rPr lang="zh-CN" altLang="en-US"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拨打</a:t>
            </a:r>
            <a:r>
              <a:rPr lang="en-US" altLang="zh-CN"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110</a:t>
            </a:r>
            <a:r>
              <a:rPr lang="zh-CN" altLang="en-US"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、</a:t>
            </a:r>
            <a:r>
              <a:rPr lang="en-US" altLang="zh-CN"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120</a:t>
            </a:r>
            <a:endParaRPr lang="en-US" sz="3600" dirty="0" smtClean="0">
              <a:solidFill>
                <a:srgbClr val="5E5E5E"/>
              </a:solidFill>
              <a:latin typeface="Hoefler Text"/>
              <a:ea typeface="Hoefler Text"/>
              <a:cs typeface="Hoefler Text"/>
              <a:sym typeface="Hoefler Text"/>
            </a:endParaRPr>
          </a:p>
          <a:p>
            <a:pPr lvl="0" algn="l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二、救护时，</a:t>
            </a:r>
            <a:r>
              <a:rPr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遵循</a:t>
            </a:r>
            <a:r>
              <a:rPr lang="zh-CN" altLang="en-US"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先重伤后</a:t>
            </a:r>
            <a:r>
              <a:rPr lang="zh-CN" altLang="en-US"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轻伤原则</a:t>
            </a:r>
            <a:endParaRPr lang="en-US" altLang="zh-CN" sz="3600" dirty="0" smtClean="0">
              <a:solidFill>
                <a:srgbClr val="5E5E5E"/>
              </a:solidFill>
              <a:latin typeface="Hoefler Text"/>
              <a:ea typeface="Hoefler Text"/>
              <a:cs typeface="Hoefler Text"/>
              <a:sym typeface="Hoefler Text"/>
            </a:endParaRPr>
          </a:p>
          <a:p>
            <a:pPr lvl="0" algn="l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三、</a:t>
            </a:r>
            <a:r>
              <a:rPr sz="3600" dirty="0" smtClean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发现</a:t>
            </a:r>
            <a:r>
              <a:rPr sz="3600" dirty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伤者呼吸、心跳停止时，要赶快实施</a:t>
            </a:r>
            <a:r>
              <a:rPr sz="3600" dirty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rPr>
              <a:t> CPR</a:t>
            </a:r>
          </a:p>
          <a:p>
            <a:pPr lvl="0" algn="l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rPr>
              <a:t>CPR</a:t>
            </a:r>
            <a:r>
              <a:rPr lang="zh-CN" altLang="en-US" sz="3600" dirty="0" smtClean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rPr>
              <a:t>以人工呼吸为主，按压为辅，及时使用</a:t>
            </a:r>
            <a:r>
              <a:rPr lang="en-US" altLang="zh-CN" sz="3600" dirty="0" smtClean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rPr>
              <a:t>AED</a:t>
            </a:r>
          </a:p>
          <a:p>
            <a:pPr lvl="0" algn="l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3600" dirty="0" smtClean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rPr>
              <a:t>四、</a:t>
            </a:r>
            <a:r>
              <a:rPr sz="3600" dirty="0" smtClean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rPr>
              <a:t>不轻易移动伤员，</a:t>
            </a:r>
            <a:r>
              <a:rPr lang="zh-CN" altLang="en-US" sz="3600" dirty="0" smtClean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rPr>
              <a:t>选择</a:t>
            </a:r>
            <a:r>
              <a:rPr sz="3600" dirty="0" smtClean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rPr>
              <a:t>正确</a:t>
            </a:r>
            <a:r>
              <a:rPr sz="3600" dirty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rPr>
              <a:t>的搬运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6293191" y="9131300"/>
            <a:ext cx="405717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FFFFFF"/>
                </a:solidFill>
              </a:rPr>
              <a:t>23</a:t>
            </a:fld>
            <a:endParaRPr sz="22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7744" y="628328"/>
            <a:ext cx="3275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三、结语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-76200" y="673100"/>
            <a:ext cx="11430000" cy="3810000"/>
          </a:xfrm>
          <a:prstGeom prst="rect">
            <a:avLst/>
          </a:prstGeom>
        </p:spPr>
        <p:txBody>
          <a:bodyPr/>
          <a:lstStyle>
            <a:lvl1pPr>
              <a:defRPr sz="97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7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谢谢！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6374307" y="9131300"/>
            <a:ext cx="243486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FFFFFF"/>
                </a:solidFill>
              </a:rPr>
              <a:t>24</a:t>
            </a:fld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7206" y="1852464"/>
            <a:ext cx="8674100" cy="5956303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</p:spPr>
      </p:pic>
      <p:sp>
        <p:nvSpPr>
          <p:cNvPr id="56" name="Shape 56"/>
          <p:cNvSpPr/>
          <p:nvPr/>
        </p:nvSpPr>
        <p:spPr>
          <a:xfrm>
            <a:off x="2352070" y="7972375"/>
            <a:ext cx="86741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2800"/>
              </a:spcBef>
              <a:defRPr sz="30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5E5E5E"/>
                </a:solidFill>
              </a:rPr>
              <a:t>2014年12月31日晚11点，上海外滩发生拥挤踩踏事故。造成36死</a:t>
            </a:r>
            <a:r>
              <a:rPr sz="3000" dirty="0" smtClean="0">
                <a:solidFill>
                  <a:srgbClr val="5E5E5E"/>
                </a:solidFill>
              </a:rPr>
              <a:t>4</a:t>
            </a:r>
            <a:r>
              <a:rPr lang="en-US" altLang="zh-CN" sz="3000" dirty="0" smtClean="0">
                <a:solidFill>
                  <a:srgbClr val="5E5E5E"/>
                </a:solidFill>
              </a:rPr>
              <a:t>9</a:t>
            </a:r>
            <a:r>
              <a:rPr sz="3000" dirty="0" smtClean="0">
                <a:solidFill>
                  <a:srgbClr val="5E5E5E"/>
                </a:solidFill>
              </a:rPr>
              <a:t>伤</a:t>
            </a:r>
            <a:r>
              <a:rPr sz="3000" dirty="0">
                <a:solidFill>
                  <a:srgbClr val="5E5E5E"/>
                </a:solidFill>
              </a:rPr>
              <a:t>。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432550" y="9131300"/>
            <a:ext cx="127001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3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7704" y="628328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（一）事故案例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24" y="2068488"/>
            <a:ext cx="10515600" cy="5257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7704" y="628328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（一）事故案例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775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5736" y="5236840"/>
            <a:ext cx="11809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altLang="zh-CN" sz="3200" dirty="0" smtClean="0"/>
              <a:t>2013</a:t>
            </a:r>
            <a:r>
              <a:rPr lang="zh-CN" altLang="zh-CN" sz="3200" dirty="0"/>
              <a:t>年</a:t>
            </a:r>
            <a:r>
              <a:rPr lang="en-US" altLang="zh-CN" sz="3200" dirty="0"/>
              <a:t>6</a:t>
            </a:r>
            <a:r>
              <a:rPr lang="zh-CN" altLang="zh-CN" sz="3200" dirty="0"/>
              <a:t>月</a:t>
            </a:r>
            <a:r>
              <a:rPr lang="en-US" altLang="zh-CN" sz="3200" dirty="0"/>
              <a:t>20</a:t>
            </a:r>
            <a:r>
              <a:rPr lang="zh-CN" altLang="zh-CN" sz="3200" dirty="0"/>
              <a:t>日，球星贝克汉姆造访上海</a:t>
            </a:r>
            <a:r>
              <a:rPr lang="zh-CN" altLang="zh-CN" sz="3200" dirty="0" smtClean="0"/>
              <a:t>同济大学开展</a:t>
            </a:r>
            <a:r>
              <a:rPr lang="zh-CN" altLang="zh-CN" sz="3200" dirty="0"/>
              <a:t>交流活动</a:t>
            </a:r>
            <a:r>
              <a:rPr lang="zh-CN" altLang="zh-CN" sz="3200" dirty="0" smtClean="0"/>
              <a:t>，混乱</a:t>
            </a:r>
            <a:r>
              <a:rPr lang="zh-CN" altLang="zh-CN" sz="3200" dirty="0"/>
              <a:t>中发生踩踏致</a:t>
            </a:r>
            <a:r>
              <a:rPr lang="en-US" altLang="zh-CN" sz="3200" dirty="0"/>
              <a:t>5</a:t>
            </a:r>
            <a:r>
              <a:rPr lang="zh-CN" altLang="zh-CN" sz="3200" dirty="0"/>
              <a:t>人受伤，最后活动被取消。</a:t>
            </a:r>
          </a:p>
          <a:p>
            <a:pPr algn="l"/>
            <a:r>
              <a:rPr lang="en-US" altLang="zh-CN" sz="3200" dirty="0" smtClean="0"/>
              <a:t>2010</a:t>
            </a:r>
            <a:r>
              <a:rPr lang="zh-CN" altLang="zh-CN" sz="3200" dirty="0"/>
              <a:t>年</a:t>
            </a:r>
            <a:r>
              <a:rPr lang="en-US" altLang="zh-CN" sz="3200" dirty="0"/>
              <a:t>7</a:t>
            </a:r>
            <a:r>
              <a:rPr lang="zh-CN" altLang="zh-CN" sz="3200" dirty="0"/>
              <a:t>月</a:t>
            </a:r>
            <a:r>
              <a:rPr lang="en-US" altLang="zh-CN" sz="3200" dirty="0"/>
              <a:t>24</a:t>
            </a:r>
            <a:r>
              <a:rPr lang="zh-CN" altLang="zh-CN" sz="3200" dirty="0"/>
              <a:t>日，德国音乐节，</a:t>
            </a:r>
            <a:r>
              <a:rPr lang="en-US" altLang="zh-CN" sz="3200" dirty="0"/>
              <a:t>140</a:t>
            </a:r>
            <a:r>
              <a:rPr lang="zh-CN" altLang="zh-CN" sz="3200" dirty="0"/>
              <a:t>万人参加当日的活动，人群在音乐节活动现场附近的地下通道里发生拥堵，造成恐慌性踩踏事件，死亡人数</a:t>
            </a:r>
            <a:r>
              <a:rPr lang="en-US" altLang="zh-CN" sz="3200" dirty="0"/>
              <a:t>19</a:t>
            </a:r>
            <a:r>
              <a:rPr lang="zh-CN" altLang="zh-CN" sz="3200" dirty="0"/>
              <a:t>人，另有</a:t>
            </a:r>
            <a:r>
              <a:rPr lang="en-US" altLang="zh-CN" sz="3200" dirty="0"/>
              <a:t>342</a:t>
            </a:r>
            <a:r>
              <a:rPr lang="zh-CN" altLang="zh-CN" sz="3200" dirty="0"/>
              <a:t>人受伤</a:t>
            </a:r>
            <a:r>
              <a:rPr lang="zh-CN" altLang="zh-CN" sz="3200" dirty="0" smtClean="0"/>
              <a:t>。</a:t>
            </a:r>
            <a:endParaRPr lang="en-US" altLang="zh-CN" sz="3200" dirty="0" smtClean="0"/>
          </a:p>
          <a:p>
            <a:pPr algn="l"/>
            <a:r>
              <a:rPr lang="en-US" altLang="zh-CN" sz="3200" dirty="0" smtClean="0"/>
              <a:t>2013</a:t>
            </a:r>
            <a:r>
              <a:rPr lang="zh-CN" altLang="zh-CN" sz="3200" dirty="0"/>
              <a:t>年</a:t>
            </a:r>
            <a:r>
              <a:rPr lang="en-US" altLang="zh-CN" sz="3200" dirty="0"/>
              <a:t>1</a:t>
            </a:r>
            <a:r>
              <a:rPr lang="zh-CN" altLang="zh-CN" sz="3200" dirty="0"/>
              <a:t>月</a:t>
            </a:r>
            <a:r>
              <a:rPr lang="en-US" altLang="zh-CN" sz="3200" dirty="0"/>
              <a:t>27</a:t>
            </a:r>
            <a:r>
              <a:rPr lang="zh-CN" altLang="zh-CN" sz="3200" dirty="0"/>
              <a:t>日凌晨</a:t>
            </a:r>
            <a:r>
              <a:rPr lang="en-US" altLang="zh-CN" sz="3200" dirty="0"/>
              <a:t>2</a:t>
            </a:r>
            <a:r>
              <a:rPr lang="zh-CN" altLang="zh-CN" sz="3200" dirty="0"/>
              <a:t>点</a:t>
            </a:r>
            <a:r>
              <a:rPr lang="en-US" altLang="zh-CN" sz="3200" dirty="0"/>
              <a:t>30</a:t>
            </a:r>
            <a:r>
              <a:rPr lang="zh-CN" altLang="zh-CN" sz="3200" dirty="0"/>
              <a:t>分左右，巴西南部城市圣玛利亚的一家夜总会发生火灾，造成至少</a:t>
            </a:r>
            <a:r>
              <a:rPr lang="en-US" altLang="zh-CN" sz="3200" dirty="0"/>
              <a:t>252</a:t>
            </a:r>
            <a:r>
              <a:rPr lang="zh-CN" altLang="zh-CN" sz="3200" dirty="0"/>
              <a:t>人遇难</a:t>
            </a:r>
            <a:r>
              <a:rPr lang="zh-CN" altLang="zh-CN" sz="3200" dirty="0" smtClean="0"/>
              <a:t>。火灾</a:t>
            </a:r>
            <a:r>
              <a:rPr lang="zh-CN" altLang="zh-CN" sz="3200" dirty="0"/>
              <a:t>发生当时有超过</a:t>
            </a:r>
            <a:r>
              <a:rPr lang="en-US" altLang="zh-CN" sz="3200" dirty="0"/>
              <a:t>500</a:t>
            </a:r>
            <a:r>
              <a:rPr lang="zh-CN" altLang="zh-CN" sz="3200" dirty="0"/>
              <a:t>人在酒吧内。大部分死者是大学学生，多由于现场踩踏和窒息而死。</a:t>
            </a:r>
          </a:p>
          <a:p>
            <a:pPr lvl="0" algn="l"/>
            <a:endParaRPr lang="zh-CN" altLang="zh-CN" sz="3200" dirty="0"/>
          </a:p>
        </p:txBody>
      </p:sp>
      <p:sp>
        <p:nvSpPr>
          <p:cNvPr id="9" name="矩形 8"/>
          <p:cNvSpPr/>
          <p:nvPr/>
        </p:nvSpPr>
        <p:spPr>
          <a:xfrm>
            <a:off x="381720" y="1132384"/>
            <a:ext cx="12457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历年世界各地的踩踏事件，多发于节日庆贺、体育赛事、宗教活动期间人群集中之地，也常由地震、爆炸等灾难事故诱发，偶有发于校园之中</a:t>
            </a:r>
            <a:endParaRPr lang="zh-CN" alt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6" y="2860576"/>
            <a:ext cx="308903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img3.imgtn.bdimg.com/it/u=2261301931,1252017824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40" y="2932584"/>
            <a:ext cx="3062957" cy="22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zgu.com/uploads/allimg/150102/7383-1501021IU3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76" y="2932584"/>
            <a:ext cx="28850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ewsxml.cnool.net/newspic2011/2013/2013-6/2013-6-21/63507403307125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96" y="3004592"/>
            <a:ext cx="3196802" cy="21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453728" y="268288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（一）事故案例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449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6626" y="1780456"/>
            <a:ext cx="2836870" cy="3619604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69752" y="5740896"/>
            <a:ext cx="11631068" cy="28803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sz="2800" dirty="0">
                <a:solidFill>
                  <a:srgbClr val="5E5E5E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rPr>
              <a:t>2014年9月26日下午，昆明明通小学发生踩踏事故，致6死26人伤</a:t>
            </a:r>
            <a:r>
              <a:rPr sz="2800" dirty="0" smtClean="0">
                <a:solidFill>
                  <a:srgbClr val="5E5E5E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rPr>
              <a:t>。</a:t>
            </a:r>
            <a:endParaRPr lang="en-US" sz="2800" dirty="0" smtClean="0">
              <a:solidFill>
                <a:srgbClr val="5E5E5E"/>
              </a:solidFill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  <a:latin typeface="Baskerville"/>
              <a:ea typeface="Baskerville"/>
              <a:cs typeface="Baskerville"/>
              <a:sym typeface="Baskerville"/>
            </a:endParaRPr>
          </a:p>
          <a:p>
            <a:pPr algn="l"/>
            <a:endParaRPr lang="en-US" altLang="zh-CN" sz="2800" dirty="0"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  <a:latin typeface="Baskerville"/>
              <a:sym typeface="Baskerville"/>
            </a:endParaRPr>
          </a:p>
          <a:p>
            <a:pPr algn="l"/>
            <a:r>
              <a:rPr lang="en-US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2013</a:t>
            </a:r>
            <a:r>
              <a:rPr lang="zh-CN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年</a:t>
            </a:r>
            <a:r>
              <a:rPr lang="en-US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2</a:t>
            </a:r>
            <a:r>
              <a:rPr lang="zh-CN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月</a:t>
            </a:r>
            <a:r>
              <a:rPr lang="en-US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27</a:t>
            </a:r>
            <a:r>
              <a:rPr lang="zh-CN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日</a:t>
            </a:r>
            <a:r>
              <a:rPr lang="en-US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6</a:t>
            </a:r>
            <a:r>
              <a:rPr lang="zh-CN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点</a:t>
            </a:r>
            <a:r>
              <a:rPr lang="en-US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15</a:t>
            </a:r>
            <a:r>
              <a:rPr lang="zh-CN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分左右，湖北省襄阳市老河口一小学在进行早锻炼集合时，发生楼梯拥挤事故，造成</a:t>
            </a:r>
            <a:r>
              <a:rPr lang="en-US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4</a:t>
            </a:r>
            <a:r>
              <a:rPr lang="zh-CN" altLang="en-US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死</a:t>
            </a:r>
            <a:r>
              <a:rPr lang="en-US" altLang="zh-CN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11</a:t>
            </a:r>
            <a:r>
              <a:rPr lang="zh-CN" altLang="en-US" sz="2800" dirty="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</a:rPr>
              <a:t>伤。</a:t>
            </a:r>
            <a:endParaRPr lang="en-US" altLang="zh-CN" sz="2800" dirty="0"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  <a:latin typeface="Baskerville"/>
              <a:ea typeface="Baskerville"/>
              <a:cs typeface="Baskerville"/>
            </a:endParaRPr>
          </a:p>
          <a:p>
            <a:pPr lvl="0" algn="l"/>
            <a:endParaRPr lang="zh-CN" altLang="zh-CN" sz="2800" dirty="0"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  <a:latin typeface="Baskerville"/>
              <a:ea typeface="Baskerville"/>
              <a:cs typeface="Baskerville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 dirty="0"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  <a:latin typeface="Baskerville"/>
              <a:ea typeface="Baskerville"/>
              <a:cs typeface="Baskerville"/>
              <a:sym typeface="Baskerville"/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6427254" y="9131300"/>
            <a:ext cx="13759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6</a:t>
            </a:fld>
            <a:endParaRPr sz="2200">
              <a:solidFill>
                <a:srgbClr val="5E5E5E"/>
              </a:solidFill>
            </a:endParaRPr>
          </a:p>
        </p:txBody>
      </p:sp>
      <p:pic>
        <p:nvPicPr>
          <p:cNvPr id="53" name="图片 5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8184" y="1814384"/>
            <a:ext cx="5273743" cy="3619501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37704" y="628328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（一）事故案例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7944" y="2140496"/>
            <a:ext cx="8064896" cy="5472608"/>
          </a:xfrm>
          <a:prstGeom prst="rect">
            <a:avLst/>
          </a:prstGeom>
          <a:ln w="12700">
            <a:miter lim="400000"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893888" y="7757120"/>
            <a:ext cx="8815934" cy="1270000"/>
          </a:xfrm>
          <a:prstGeom prst="rect">
            <a:avLst/>
          </a:prstGeom>
        </p:spPr>
        <p:txBody>
          <a:bodyPr/>
          <a:lstStyle>
            <a:lvl1pPr algn="l" defTabSz="537462">
              <a:spcBef>
                <a:spcPts val="2500"/>
              </a:spcBef>
              <a:defRPr sz="27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700" dirty="0">
                <a:solidFill>
                  <a:srgbClr val="5E5E5E"/>
                </a:solidFill>
              </a:rPr>
              <a:t>2015年9月24日，沙特麦加发生朝觐者踩踏事故。造成1399人遇难另有2000人受伤。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6414820" y="9131300"/>
            <a:ext cx="16246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7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7704" y="628328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（一）事故案例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813768" y="1852464"/>
            <a:ext cx="11430000" cy="18657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36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人</a:t>
            </a:r>
            <a:r>
              <a:rPr sz="7800" dirty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多、节日、情绪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813768" y="4300736"/>
            <a:ext cx="11593017" cy="4635500"/>
          </a:xfrm>
          <a:prstGeom prst="rect">
            <a:avLst/>
          </a:prstGeom>
        </p:spPr>
        <p:txBody>
          <a:bodyPr/>
          <a:lstStyle/>
          <a:p>
            <a:pPr lvl="0" algn="l" defTabSz="303783">
              <a:defRPr sz="1800">
                <a:solidFill>
                  <a:srgbClr val="000000"/>
                </a:solidFill>
              </a:defRPr>
            </a:pPr>
            <a:r>
              <a:rPr sz="3380" dirty="0">
                <a:solidFill>
                  <a:srgbClr val="5E5E5E"/>
                </a:solidFill>
              </a:rPr>
              <a:t>1.人群较为集中时，前面</a:t>
            </a:r>
            <a:r>
              <a:rPr sz="3380" dirty="0">
                <a:solidFill>
                  <a:srgbClr val="9B4B41"/>
                </a:solidFill>
              </a:rPr>
              <a:t>有人摔倒</a:t>
            </a:r>
            <a:r>
              <a:rPr sz="3380" dirty="0">
                <a:solidFill>
                  <a:srgbClr val="5E5E5E"/>
                </a:solidFill>
              </a:rPr>
              <a:t>，后面人未留意，没有止步。</a:t>
            </a:r>
          </a:p>
          <a:p>
            <a:pPr lvl="0" algn="l" defTabSz="303783">
              <a:defRPr sz="1800">
                <a:solidFill>
                  <a:srgbClr val="000000"/>
                </a:solidFill>
              </a:defRPr>
            </a:pPr>
            <a:r>
              <a:rPr sz="3380" dirty="0">
                <a:solidFill>
                  <a:srgbClr val="5E5E5E"/>
                </a:solidFill>
              </a:rPr>
              <a:t>2.人群</a:t>
            </a:r>
            <a:r>
              <a:rPr sz="3380" dirty="0">
                <a:solidFill>
                  <a:srgbClr val="9B4B41"/>
                </a:solidFill>
              </a:rPr>
              <a:t>受到惊吓</a:t>
            </a:r>
            <a:r>
              <a:rPr sz="3380" dirty="0">
                <a:solidFill>
                  <a:srgbClr val="5E5E5E"/>
                </a:solidFill>
              </a:rPr>
              <a:t>，产生恐慌，如听到爆炸声、枪声，出现惊慌失措的失控局面，在无组织无目的的逃生中，相互拥挤踩踏。</a:t>
            </a:r>
          </a:p>
          <a:p>
            <a:pPr lvl="0" algn="l" defTabSz="303783">
              <a:defRPr sz="1800">
                <a:solidFill>
                  <a:srgbClr val="000000"/>
                </a:solidFill>
              </a:defRPr>
            </a:pPr>
            <a:r>
              <a:rPr sz="3380" dirty="0">
                <a:solidFill>
                  <a:srgbClr val="5E5E5E"/>
                </a:solidFill>
              </a:rPr>
              <a:t>3.人群因</a:t>
            </a:r>
            <a:r>
              <a:rPr sz="3380" dirty="0">
                <a:solidFill>
                  <a:srgbClr val="9B4B41"/>
                </a:solidFill>
              </a:rPr>
              <a:t>过于激动</a:t>
            </a:r>
            <a:r>
              <a:rPr sz="3380" dirty="0">
                <a:solidFill>
                  <a:srgbClr val="5E5E5E"/>
                </a:solidFill>
              </a:rPr>
              <a:t>（兴奋、愤怒）而</a:t>
            </a:r>
            <a:r>
              <a:rPr sz="3380" dirty="0">
                <a:solidFill>
                  <a:srgbClr val="4C5034"/>
                </a:solidFill>
              </a:rPr>
              <a:t>出现骚乱</a:t>
            </a:r>
            <a:r>
              <a:rPr sz="3380" dirty="0">
                <a:solidFill>
                  <a:srgbClr val="5E5E5E"/>
                </a:solidFill>
              </a:rPr>
              <a:t>，易发生踩踏。</a:t>
            </a:r>
          </a:p>
          <a:p>
            <a:pPr lvl="0" algn="l" defTabSz="303783">
              <a:defRPr sz="1800">
                <a:solidFill>
                  <a:srgbClr val="000000"/>
                </a:solidFill>
              </a:defRPr>
            </a:pPr>
            <a:r>
              <a:rPr sz="3380" dirty="0">
                <a:solidFill>
                  <a:srgbClr val="5E5E5E"/>
                </a:solidFill>
              </a:rPr>
              <a:t>4.</a:t>
            </a:r>
            <a:r>
              <a:rPr sz="3380" dirty="0" smtClean="0">
                <a:solidFill>
                  <a:srgbClr val="5E5E5E"/>
                </a:solidFill>
              </a:rPr>
              <a:t>因好奇心使</a:t>
            </a:r>
            <a:r>
              <a:rPr sz="3380" dirty="0">
                <a:solidFill>
                  <a:srgbClr val="5E5E5E"/>
                </a:solidFill>
              </a:rPr>
              <a:t>，专门找人多拥挤处去探索究竟，造成不必要的人员集中而踩踏。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6432283" y="9131300"/>
            <a:ext cx="127534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8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7705" y="628328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（二）原因分析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6142360" y="2356520"/>
            <a:ext cx="6072565" cy="914501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altLang="zh-CN" sz="3600" b="1" dirty="0"/>
              <a:t>1</a:t>
            </a:r>
            <a:r>
              <a:rPr lang="zh-CN" altLang="zh-CN" sz="3600" b="1" dirty="0"/>
              <a:t>、遇事不起哄，养成不</a:t>
            </a:r>
            <a:r>
              <a:rPr lang="zh-CN" altLang="zh-CN" sz="3600" b="1" dirty="0" smtClean="0"/>
              <a:t>凑</a:t>
            </a:r>
            <a:r>
              <a:rPr lang="zh-CN" altLang="en-US" sz="3600" b="1" dirty="0" smtClean="0"/>
              <a:t>热</a:t>
            </a:r>
            <a:r>
              <a:rPr lang="zh-CN" altLang="zh-CN" sz="3600" b="1" dirty="0" smtClean="0"/>
              <a:t>闹</a:t>
            </a:r>
            <a:r>
              <a:rPr lang="zh-CN" altLang="zh-CN" sz="3600" b="1" dirty="0"/>
              <a:t>的习惯。</a:t>
            </a:r>
          </a:p>
          <a:p>
            <a:pPr algn="l"/>
            <a:r>
              <a:rPr lang="en-US" altLang="zh-CN" sz="3600" b="1" dirty="0"/>
              <a:t>2</a:t>
            </a:r>
            <a:r>
              <a:rPr lang="zh-CN" altLang="zh-CN" sz="3600" b="1" dirty="0"/>
              <a:t>、遇到人群拥挤时，保持</a:t>
            </a:r>
            <a:r>
              <a:rPr lang="zh-CN" altLang="zh-CN" sz="3600" b="1" dirty="0">
                <a:solidFill>
                  <a:schemeClr val="accent3">
                    <a:lumMod val="75000"/>
                  </a:schemeClr>
                </a:solidFill>
              </a:rPr>
              <a:t>冷静</a:t>
            </a:r>
            <a:r>
              <a:rPr lang="zh-CN" altLang="zh-CN" sz="3600" b="1" dirty="0"/>
              <a:t>，不推搡。</a:t>
            </a:r>
            <a:r>
              <a:rPr lang="zh-CN" altLang="zh-CN" sz="3600" b="1" dirty="0">
                <a:solidFill>
                  <a:schemeClr val="accent3">
                    <a:lumMod val="75000"/>
                  </a:schemeClr>
                </a:solidFill>
              </a:rPr>
              <a:t>不要逆</a:t>
            </a:r>
            <a:r>
              <a:rPr lang="zh-CN" altLang="zh-CN" sz="3600" b="1" dirty="0"/>
              <a:t>人流走动，如果路边有商店、咖啡馆等可以暂时躲避的地方，应迅速进入避开人流。上下楼梯，</a:t>
            </a:r>
            <a:r>
              <a:rPr lang="zh-CN" altLang="zh-CN" sz="3600" b="1" dirty="0" smtClean="0">
                <a:solidFill>
                  <a:schemeClr val="accent3">
                    <a:lumMod val="75000"/>
                  </a:schemeClr>
                </a:solidFill>
              </a:rPr>
              <a:t>靠右</a:t>
            </a:r>
            <a:r>
              <a:rPr lang="zh-CN" altLang="zh-CN" sz="3600" b="1" dirty="0" smtClean="0"/>
              <a:t>原则</a:t>
            </a:r>
            <a:r>
              <a:rPr lang="zh-CN" altLang="en-US" sz="3600" b="1" dirty="0" smtClean="0"/>
              <a:t>，</a:t>
            </a:r>
            <a:r>
              <a:rPr lang="zh-CN" altLang="zh-CN" sz="3600" b="1" dirty="0" smtClean="0">
                <a:solidFill>
                  <a:schemeClr val="accent3">
                    <a:lumMod val="75000"/>
                  </a:schemeClr>
                </a:solidFill>
              </a:rPr>
              <a:t>不要弯腰拾捡</a:t>
            </a:r>
            <a:r>
              <a:rPr lang="zh-CN" altLang="zh-CN" sz="3600" b="1" dirty="0" smtClean="0"/>
              <a:t>，抓住</a:t>
            </a:r>
            <a:r>
              <a:rPr lang="zh-CN" altLang="zh-CN" sz="3600" b="1" dirty="0"/>
              <a:t>牢固的东西慢慢</a:t>
            </a:r>
            <a:r>
              <a:rPr lang="zh-CN" altLang="zh-CN" sz="3600" b="1" dirty="0" smtClean="0"/>
              <a:t>走</a:t>
            </a:r>
            <a:r>
              <a:rPr lang="zh-CN" altLang="en-US" sz="3600" b="1" dirty="0" smtClean="0"/>
              <a:t>。</a:t>
            </a:r>
            <a:endParaRPr lang="zh-CN" altLang="zh-CN" sz="3600" b="1" dirty="0"/>
          </a:p>
          <a:p>
            <a:pPr algn="l"/>
            <a:r>
              <a:rPr lang="en-US" altLang="zh-CN" sz="3600" b="1" dirty="0"/>
              <a:t>3</a:t>
            </a:r>
            <a:r>
              <a:rPr lang="zh-CN" altLang="zh-CN" sz="3600" b="1" dirty="0"/>
              <a:t>、发现有人摔倒了，一定要第一时间</a:t>
            </a:r>
            <a:r>
              <a:rPr lang="zh-CN" altLang="zh-CN" sz="3600" b="1" dirty="0">
                <a:solidFill>
                  <a:schemeClr val="accent3">
                    <a:lumMod val="75000"/>
                  </a:schemeClr>
                </a:solidFill>
              </a:rPr>
              <a:t>大声呼喊</a:t>
            </a:r>
            <a:r>
              <a:rPr lang="zh-CN" altLang="zh-CN" sz="3600" b="1" dirty="0"/>
              <a:t>，尽快让后面的人</a:t>
            </a:r>
            <a:r>
              <a:rPr lang="zh-CN" altLang="zh-CN" sz="3600" b="1" dirty="0" smtClean="0"/>
              <a:t>群知道发生了什么事</a:t>
            </a:r>
            <a:r>
              <a:rPr lang="zh-CN" altLang="zh-CN" sz="3600" b="1" dirty="0"/>
              <a:t>。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E5E5E"/>
              </a:solidFill>
            </a:endParaRPr>
          </a:p>
        </p:txBody>
      </p:sp>
      <p:pic>
        <p:nvPicPr>
          <p:cNvPr id="138" name="image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199" y="3148608"/>
            <a:ext cx="5029319" cy="446246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6363271" y="9131300"/>
            <a:ext cx="265558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5E5E5E"/>
                </a:solidFill>
              </a:rPr>
              <a:t>9</a:t>
            </a:fld>
            <a:endParaRPr sz="2200">
              <a:solidFill>
                <a:srgbClr val="5E5E5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9712" y="844352"/>
            <a:ext cx="79111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二、自救与互救的方法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1017</Words>
  <Application>Microsoft Office PowerPoint</Application>
  <PresentationFormat>自定义</PresentationFormat>
  <Paragraphs>103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Default</vt:lpstr>
      <vt:lpstr>踩踏事故的 自救与互救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2015年9月24日，沙特麦加发生朝觐者踩踏事故。造成1399人遇难另有2000人受伤。</vt:lpstr>
      <vt:lpstr>人多、节日、情绪</vt:lpstr>
      <vt:lpstr>PowerPoint 演示文稿</vt:lpstr>
      <vt:lpstr>PowerPoint 演示文稿</vt:lpstr>
      <vt:lpstr>1、双手护盾</vt:lpstr>
      <vt:lpstr>2、单手护盾</vt:lpstr>
      <vt:lpstr>PowerPoint 演示文稿</vt:lpstr>
      <vt:lpstr>PowerPoint 演示文稿</vt:lpstr>
      <vt:lpstr>5、虾球状蜷缩</vt:lpstr>
      <vt:lpstr>6、伺机起身</vt:lpstr>
      <vt:lpstr>1、双手夹肩法</vt:lpstr>
      <vt:lpstr>2、单手扶腋法</vt:lpstr>
      <vt:lpstr>3、抱团扶行法</vt:lpstr>
      <vt:lpstr>4、环抱拖行法</vt:lpstr>
      <vt:lpstr>PowerPoint 演示文稿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人群拥挤时 踩踏事故的自救互救</dc:title>
  <cp:lastModifiedBy>shizhaorong</cp:lastModifiedBy>
  <cp:revision>27</cp:revision>
  <dcterms:modified xsi:type="dcterms:W3CDTF">2015-11-26T03:25:15Z</dcterms:modified>
</cp:coreProperties>
</file>